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5143500" cx="9144000"/>
  <p:notesSz cx="6858000" cy="9144000"/>
  <p:embeddedFontLst>
    <p:embeddedFont>
      <p:font typeface="Rajdhani"/>
      <p:regular r:id="rId10"/>
      <p:bold r:id="rId11"/>
    </p:embeddedFont>
    <p:embeddedFont>
      <p:font typeface="Open Sans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6" roundtripDataSignature="AMtx7mjYlcPSm1xWLhIWmdDRO/YpnatT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ajdhani-bold.fntdata"/><Relationship Id="rId10" Type="http://schemas.openxmlformats.org/officeDocument/2006/relationships/font" Target="fonts/Rajdhani-regular.fntdata"/><Relationship Id="rId13" Type="http://schemas.openxmlformats.org/officeDocument/2006/relationships/font" Target="fonts/OpenSans-bold.fntdata"/><Relationship Id="rId12" Type="http://schemas.openxmlformats.org/officeDocument/2006/relationships/font" Target="fonts/OpenSans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OpenSans-boldItalic.fntdata"/><Relationship Id="rId14" Type="http://schemas.openxmlformats.org/officeDocument/2006/relationships/font" Target="fonts/OpenSans-italic.fntdata"/><Relationship Id="rId16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-AR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0" name="Google Shape;90;p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" name="Google Shape;91;p1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p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" name="Google Shape;97;p8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8ee15b99b_0_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4" name="Google Shape;104;gc8ee15b99b_0_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" name="Google Shape;105;gc8ee15b99b_0_7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8ee15b99b_0_1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" name="Google Shape;112;gc8ee15b99b_0_1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" name="Google Shape;113;gc8ee15b99b_0_14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0" name="Google Shape;120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23575" y="-69225"/>
            <a:ext cx="9472072" cy="530539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9"/>
          <p:cNvSpPr txBox="1"/>
          <p:nvPr>
            <p:ph type="title"/>
          </p:nvPr>
        </p:nvSpPr>
        <p:spPr>
          <a:xfrm>
            <a:off x="4429925" y="412925"/>
            <a:ext cx="4222800" cy="25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ajdhani"/>
              <a:buNone/>
              <a:defRPr b="1" sz="4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6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6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6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9" name="Google Shape;69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2" name="Google Shape;72;p6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" name="Google Shape;73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a-AULA">
  <p:cSld name="TITLE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67"/>
          <p:cNvSpPr txBox="1"/>
          <p:nvPr>
            <p:ph type="title"/>
          </p:nvPr>
        </p:nvSpPr>
        <p:spPr>
          <a:xfrm>
            <a:off x="4759034" y="1189125"/>
            <a:ext cx="3707100" cy="20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67"/>
          <p:cNvSpPr txBox="1"/>
          <p:nvPr>
            <p:ph idx="1" type="subTitle"/>
          </p:nvPr>
        </p:nvSpPr>
        <p:spPr>
          <a:xfrm>
            <a:off x="2830209" y="877350"/>
            <a:ext cx="56358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329">
          <p15:clr>
            <a:srgbClr val="FA7B17"/>
          </p15:clr>
        </p15:guide>
        <p15:guide id="2" orient="horz" pos="898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e Corpo de Texto">
  <p:cSld name="TITLE_AND_BODY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8"/>
          <p:cNvSpPr txBox="1"/>
          <p:nvPr>
            <p:ph idx="1" type="subTitle"/>
          </p:nvPr>
        </p:nvSpPr>
        <p:spPr>
          <a:xfrm>
            <a:off x="454725" y="876775"/>
            <a:ext cx="77568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500">
                <a:latin typeface="Rajdhani"/>
                <a:ea typeface="Rajdhani"/>
                <a:cs typeface="Rajdhani"/>
                <a:sym typeface="Rajdhani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500"/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500"/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500"/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500"/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500"/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500"/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500"/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2500"/>
            </a:lvl9pPr>
          </a:lstStyle>
          <a:p/>
        </p:txBody>
      </p:sp>
      <p:sp>
        <p:nvSpPr>
          <p:cNvPr id="80" name="Google Shape;80;p68"/>
          <p:cNvSpPr txBox="1"/>
          <p:nvPr>
            <p:ph idx="2" type="body"/>
          </p:nvPr>
        </p:nvSpPr>
        <p:spPr>
          <a:xfrm>
            <a:off x="454725" y="1801038"/>
            <a:ext cx="7685100" cy="18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  <a:lvl2pPr indent="-3238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○"/>
              <a:defRPr sz="1500">
                <a:latin typeface="Open Sans"/>
                <a:ea typeface="Open Sans"/>
                <a:cs typeface="Open Sans"/>
                <a:sym typeface="Open Sans"/>
              </a:defRPr>
            </a:lvl2pPr>
            <a:lvl3pPr indent="-3238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■"/>
              <a:defRPr sz="1500">
                <a:latin typeface="Open Sans"/>
                <a:ea typeface="Open Sans"/>
                <a:cs typeface="Open Sans"/>
                <a:sym typeface="Open Sans"/>
              </a:defRPr>
            </a:lvl3pPr>
            <a:lvl4pPr indent="-3238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indent="-3238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○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indent="-3238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■"/>
              <a:defRPr sz="1500">
                <a:latin typeface="Open Sans"/>
                <a:ea typeface="Open Sans"/>
                <a:cs typeface="Open Sans"/>
                <a:sym typeface="Open Sans"/>
              </a:defRPr>
            </a:lvl6pPr>
            <a:lvl7pPr indent="-3238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  <a:defRPr sz="1500">
                <a:latin typeface="Open Sans"/>
                <a:ea typeface="Open Sans"/>
                <a:cs typeface="Open Sans"/>
                <a:sym typeface="Open Sans"/>
              </a:defRPr>
            </a:lvl7pPr>
            <a:lvl8pPr indent="-3238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○"/>
              <a:defRPr sz="1500">
                <a:latin typeface="Open Sans"/>
                <a:ea typeface="Open Sans"/>
                <a:cs typeface="Open Sans"/>
                <a:sym typeface="Open Sans"/>
              </a:defRPr>
            </a:lvl8pPr>
            <a:lvl9pPr indent="-3238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■"/>
              <a:defRPr sz="15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81" name="Google Shape;81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1895" y="4696245"/>
            <a:ext cx="9260323" cy="4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68"/>
          <p:cNvSpPr txBox="1"/>
          <p:nvPr>
            <p:ph idx="3" type="subTitle"/>
          </p:nvPr>
        </p:nvSpPr>
        <p:spPr>
          <a:xfrm>
            <a:off x="87525" y="4860900"/>
            <a:ext cx="56358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4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a-AULA 1">
  <p:cSld name="TITLE_1_1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69"/>
          <p:cNvSpPr txBox="1"/>
          <p:nvPr>
            <p:ph idx="1" type="subTitle"/>
          </p:nvPr>
        </p:nvSpPr>
        <p:spPr>
          <a:xfrm>
            <a:off x="388400" y="724325"/>
            <a:ext cx="38607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329">
          <p15:clr>
            <a:srgbClr val="FA7B17"/>
          </p15:clr>
        </p15:guide>
        <p15:guide id="2" orient="horz" pos="898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1">
  <p:cSld name="CUSTOM_6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70"/>
          <p:cNvSpPr/>
          <p:nvPr/>
        </p:nvSpPr>
        <p:spPr>
          <a:xfrm>
            <a:off x="-23150" y="0"/>
            <a:ext cx="9179700" cy="5156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3">
  <p:cSld name="CUSTOM_4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0"/>
          <p:cNvPicPr preferRelativeResize="0"/>
          <p:nvPr/>
        </p:nvPicPr>
        <p:blipFill rotWithShape="1">
          <a:blip r:embed="rId2">
            <a:alphaModFix/>
          </a:blip>
          <a:srcRect b="-10919" l="50" r="-49" t="-19237"/>
          <a:stretch/>
        </p:blipFill>
        <p:spPr>
          <a:xfrm>
            <a:off x="-21437" y="4679282"/>
            <a:ext cx="9186872" cy="54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95992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0"/>
          <p:cNvSpPr txBox="1"/>
          <p:nvPr>
            <p:ph type="title"/>
          </p:nvPr>
        </p:nvSpPr>
        <p:spPr>
          <a:xfrm>
            <a:off x="681675" y="950450"/>
            <a:ext cx="6038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Rajdhani"/>
              <a:buNone/>
              <a:defRPr b="1" sz="25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0"/>
          <p:cNvSpPr txBox="1"/>
          <p:nvPr>
            <p:ph idx="1" type="subTitle"/>
          </p:nvPr>
        </p:nvSpPr>
        <p:spPr>
          <a:xfrm>
            <a:off x="681675" y="1943100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"/>
              <a:buNone/>
              <a:defRPr b="1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0"/>
          <p:cNvSpPr txBox="1"/>
          <p:nvPr>
            <p:ph idx="2" type="subTitle"/>
          </p:nvPr>
        </p:nvSpPr>
        <p:spPr>
          <a:xfrm>
            <a:off x="698150" y="3291950"/>
            <a:ext cx="38925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0"/>
          <p:cNvSpPr txBox="1"/>
          <p:nvPr/>
        </p:nvSpPr>
        <p:spPr>
          <a:xfrm>
            <a:off x="1024575" y="4863525"/>
            <a:ext cx="21879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AR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Como vamos praticar?</a:t>
            </a:r>
            <a:endParaRPr b="0" i="0" sz="9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_2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1"/>
          <p:cNvPicPr preferRelativeResize="0"/>
          <p:nvPr/>
        </p:nvPicPr>
        <p:blipFill rotWithShape="1">
          <a:blip r:embed="rId2">
            <a:alphaModFix/>
          </a:blip>
          <a:srcRect b="0" l="-130" r="128" t="-30140"/>
          <a:stretch/>
        </p:blipFill>
        <p:spPr>
          <a:xfrm>
            <a:off x="-21437" y="4655757"/>
            <a:ext cx="9186872" cy="54246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1"/>
          <p:cNvSpPr txBox="1"/>
          <p:nvPr/>
        </p:nvSpPr>
        <p:spPr>
          <a:xfrm>
            <a:off x="1012800" y="4943400"/>
            <a:ext cx="2187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AR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Modificar zócalo</a:t>
            </a:r>
            <a:endParaRPr b="0" i="0" sz="9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" name="Google Shape;2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100" y="546250"/>
            <a:ext cx="8453102" cy="4348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3478649">
            <a:off x="696034" y="1692685"/>
            <a:ext cx="714584" cy="71202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1"/>
          <p:cNvSpPr txBox="1"/>
          <p:nvPr>
            <p:ph idx="1" type="subTitle"/>
          </p:nvPr>
        </p:nvSpPr>
        <p:spPr>
          <a:xfrm>
            <a:off x="1330225" y="1591875"/>
            <a:ext cx="6157800" cy="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Rajdhani"/>
              <a:buNone/>
              <a:defRPr b="1" sz="25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1"/>
          <p:cNvSpPr txBox="1"/>
          <p:nvPr>
            <p:ph idx="2" type="subTitle"/>
          </p:nvPr>
        </p:nvSpPr>
        <p:spPr>
          <a:xfrm>
            <a:off x="886250" y="2627925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Open Sans"/>
              <a:buNone/>
              <a:defRPr b="1"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0" name="Google Shape;30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-635575" y="241450"/>
            <a:ext cx="1294700" cy="12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8525850" y="3728500"/>
            <a:ext cx="1294700" cy="12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4">
  <p:cSld name="CUSTOM_5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7" name="Google Shape;37;p5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8" name="Google Shape;38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1" name="Google Shape;41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" name="Google Shape;48;p6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6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" name="Google Shape;50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 txBox="1"/>
          <p:nvPr/>
        </p:nvSpPr>
        <p:spPr>
          <a:xfrm>
            <a:off x="4429925" y="412925"/>
            <a:ext cx="4222800" cy="25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4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Como vamos praticar?</a:t>
            </a:r>
            <a:endParaRPr b="1" sz="40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"/>
          <p:cNvSpPr txBox="1"/>
          <p:nvPr/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5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Usando Git Bash</a:t>
            </a:r>
            <a:endParaRPr b="1" sz="2500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0" name="Google Shape;100;p8"/>
          <p:cNvSpPr txBox="1"/>
          <p:nvPr/>
        </p:nvSpPr>
        <p:spPr>
          <a:xfrm>
            <a:off x="621950" y="1446050"/>
            <a:ext cx="3381300" cy="28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75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Ao longo desta aula, vamos responder questionários nos quais teremos que copiar e colar os comandos que escrevemos no console do Git Bash:</a:t>
            </a:r>
            <a:endParaRPr sz="175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1" name="Google Shape;10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0701" y="1507662"/>
            <a:ext cx="4410601" cy="27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8ee15b99b_0_7"/>
          <p:cNvSpPr txBox="1"/>
          <p:nvPr/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5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Usando o Visual Studio Code</a:t>
            </a:r>
            <a:endParaRPr b="1" sz="2500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8" name="Google Shape;108;gc8ee15b99b_0_7"/>
          <p:cNvSpPr txBox="1"/>
          <p:nvPr/>
        </p:nvSpPr>
        <p:spPr>
          <a:xfrm>
            <a:off x="621950" y="1446050"/>
            <a:ext cx="8014500" cy="28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AR" sz="175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 for mais confortável para você, o console do Visual Studio Code poderá ser utilizado acessando Visual Studio Code &gt; Terminal:</a:t>
            </a:r>
            <a:endParaRPr sz="175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9" name="Google Shape;109;gc8ee15b99b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500" y="2247650"/>
            <a:ext cx="7356749" cy="20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8ee15b99b_0_14"/>
          <p:cNvSpPr txBox="1"/>
          <p:nvPr/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5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Terminal + Questionários</a:t>
            </a:r>
            <a:endParaRPr b="1" sz="2500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16" name="Google Shape;116;gc8ee15b99b_0_14"/>
          <p:cNvSpPr txBox="1"/>
          <p:nvPr/>
        </p:nvSpPr>
        <p:spPr>
          <a:xfrm>
            <a:off x="621950" y="1446050"/>
            <a:ext cx="4872300" cy="28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s-AR" sz="175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Assim como pediremos para copiar e colar o que está escrito no console, também pediremos para copiar e colar no questionário o que o console retorna.</a:t>
            </a:r>
            <a:endParaRPr sz="175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s-AR" sz="175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Os questionários são configurados para validar se as respostas contêm ou não algumas palavras-chave e, a partir disso, verificar se as respostas estão corretas ou incorretas.</a:t>
            </a:r>
            <a:endParaRPr sz="175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t/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7" name="Google Shape;117;gc8ee15b99b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3475" y="1383325"/>
            <a:ext cx="2278080" cy="284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83C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1700" y="2367187"/>
            <a:ext cx="2355801" cy="5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B71C1C"/>
      </a:dk2>
      <a:lt2>
        <a:srgbClr val="FFEBEE"/>
      </a:lt2>
      <a:accent1>
        <a:srgbClr val="C62828"/>
      </a:accent1>
      <a:accent2>
        <a:srgbClr val="D32F2F"/>
      </a:accent2>
      <a:accent3>
        <a:srgbClr val="E53935"/>
      </a:accent3>
      <a:accent4>
        <a:srgbClr val="F44336"/>
      </a:accent4>
      <a:accent5>
        <a:srgbClr val="EF5350"/>
      </a:accent5>
      <a:accent6>
        <a:srgbClr val="E57373"/>
      </a:accent6>
      <a:hlink>
        <a:srgbClr val="E53935"/>
      </a:hlink>
      <a:folHlink>
        <a:srgbClr val="C628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